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259" r:id="rId6"/>
  </p:sldIdLst>
  <p:sldSz cx="17881600" cy="1005840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496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A3EBDE-12A9-B09B-4A19-6CD36F3C97E2}" v="8" dt="2026-01-21T21:19:20.29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880"/>
        <p:guide pos="4969"/>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rag Paton" userId="S::morag.paton@utoronto.ca::bfb3213b-9fc4-4d33-88fc-ca3d1fa2c643" providerId="AD" clId="Web-{51A3EBDE-12A9-B09B-4A19-6CD36F3C97E2}"/>
    <pc:docChg chg="modSld">
      <pc:chgData name="Morag Paton" userId="S::morag.paton@utoronto.ca::bfb3213b-9fc4-4d33-88fc-ca3d1fa2c643" providerId="AD" clId="Web-{51A3EBDE-12A9-B09B-4A19-6CD36F3C97E2}" dt="2026-01-21T21:19:20.276" v="3" actId="20577"/>
      <pc:docMkLst>
        <pc:docMk/>
      </pc:docMkLst>
      <pc:sldChg chg="modSp">
        <pc:chgData name="Morag Paton" userId="S::morag.paton@utoronto.ca::bfb3213b-9fc4-4d33-88fc-ca3d1fa2c643" providerId="AD" clId="Web-{51A3EBDE-12A9-B09B-4A19-6CD36F3C97E2}" dt="2026-01-21T21:19:20.276" v="3" actId="20577"/>
        <pc:sldMkLst>
          <pc:docMk/>
          <pc:sldMk cId="0" sldId="256"/>
        </pc:sldMkLst>
        <pc:spChg chg="mod">
          <ac:chgData name="Morag Paton" userId="S::morag.paton@utoronto.ca::bfb3213b-9fc4-4d33-88fc-ca3d1fa2c643" providerId="AD" clId="Web-{51A3EBDE-12A9-B09B-4A19-6CD36F3C97E2}" dt="2026-01-21T21:19:20.276" v="3" actId="20577"/>
          <ac:spMkLst>
            <pc:docMk/>
            <pc:sldMk cId="0" sldId="256"/>
            <ac:spMk id="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8539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816C0-7544-0957-CAEE-A40BF97888F7}"/>
            </a:ext>
          </a:extLst>
        </p:cNvPr>
        <p:cNvGrpSpPr/>
        <p:nvPr/>
      </p:nvGrpSpPr>
      <p:grpSpPr>
        <a:xfrm>
          <a:off x="0" y="0"/>
          <a:ext cx="0" cy="0"/>
          <a:chOff x="0" y="0"/>
          <a:chExt cx="0" cy="0"/>
        </a:xfrm>
      </p:grpSpPr>
      <p:sp>
        <p:nvSpPr>
          <p:cNvPr id="2" name="Notes Placeholder">
            <a:extLst>
              <a:ext uri="{FF2B5EF4-FFF2-40B4-BE49-F238E27FC236}">
                <a16:creationId xmlns:a16="http://schemas.microsoft.com/office/drawing/2014/main" id="{BFB742A6-0811-064E-7B88-C42B24EFC325}"/>
              </a:ext>
            </a:extLst>
          </p:cNvP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3497260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41120" y="3118105"/>
            <a:ext cx="1519936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682241" y="5632704"/>
            <a:ext cx="12517118"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2071" b="0" i="0">
                <a:solidFill>
                  <a:schemeClr val="tx1"/>
                </a:solidFill>
                <a:latin typeface="Times New Roman"/>
                <a:cs typeface="Times New Roman"/>
              </a:defRPr>
            </a:lvl1pPr>
          </a:lstStyle>
          <a:p>
            <a:pPr marL="29219"/>
            <a:r>
              <a:rPr lang="en-US"/>
              <a:t>ai_disclosure_ppt_template.htm</a:t>
            </a:r>
            <a:r>
              <a:rPr lang="en-US" spc="-12"/>
              <a:t>l</a:t>
            </a:r>
            <a:r>
              <a:rPr lang="en-US"/>
              <a:t>[1/7/2026 9:04:48 AM]</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2071" b="0" i="0">
                <a:solidFill>
                  <a:schemeClr val="tx1"/>
                </a:solidFill>
                <a:latin typeface="Times New Roman"/>
                <a:cs typeface="Times New Roman"/>
              </a:defRPr>
            </a:lvl1pPr>
          </a:lstStyle>
          <a:p>
            <a:pPr marL="29219"/>
            <a:r>
              <a:rPr lang="en-US"/>
              <a:t>ai_disclosure_ppt_template.htm</a:t>
            </a:r>
            <a:r>
              <a:rPr lang="en-US" spc="-12"/>
              <a:t>l</a:t>
            </a:r>
            <a:r>
              <a:rPr lang="en-US"/>
              <a:t>[1/7/2026 9:04:48 AM]</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894080" y="2313432"/>
            <a:ext cx="7778496"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209022" y="2313432"/>
            <a:ext cx="7778496"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2071" b="0" i="0">
                <a:solidFill>
                  <a:schemeClr val="tx1"/>
                </a:solidFill>
                <a:latin typeface="Times New Roman"/>
                <a:cs typeface="Times New Roman"/>
              </a:defRPr>
            </a:lvl1pPr>
          </a:lstStyle>
          <a:p>
            <a:pPr marL="29219"/>
            <a:r>
              <a:rPr lang="en-US"/>
              <a:t>ai_disclosure_ppt_template.htm</a:t>
            </a:r>
            <a:r>
              <a:rPr lang="en-US" spc="-12"/>
              <a:t>l</a:t>
            </a:r>
            <a:r>
              <a:rPr lang="en-US"/>
              <a:t>[1/7/2026 9:04:48 AM]</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defRPr sz="2071" b="0" i="0">
                <a:solidFill>
                  <a:schemeClr val="tx1"/>
                </a:solidFill>
                <a:latin typeface="Times New Roman"/>
                <a:cs typeface="Times New Roman"/>
              </a:defRPr>
            </a:lvl1pPr>
          </a:lstStyle>
          <a:p>
            <a:pPr marL="29219"/>
            <a:r>
              <a:rPr lang="en-US"/>
              <a:t>ai_disclosure_ppt_template.htm</a:t>
            </a:r>
            <a:r>
              <a:rPr lang="en-US" spc="-12"/>
              <a:t>l</a:t>
            </a:r>
            <a:r>
              <a:rPr lang="en-US"/>
              <a:t>[1/7/2026 9:04:48 AM]</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2071" b="0" i="0">
                <a:solidFill>
                  <a:schemeClr val="tx1"/>
                </a:solidFill>
                <a:latin typeface="Times New Roman"/>
                <a:cs typeface="Times New Roman"/>
              </a:defRPr>
            </a:lvl1pPr>
          </a:lstStyle>
          <a:p>
            <a:pPr marL="29219"/>
            <a:r>
              <a:rPr lang="en-US"/>
              <a:t>ai_disclosure_ppt_template.htm</a:t>
            </a:r>
            <a:r>
              <a:rPr lang="en-US" spc="-12"/>
              <a:t>l</a:t>
            </a:r>
            <a:r>
              <a:rPr lang="en-US"/>
              <a:t>[1/7/2026 9:04:48 AM]</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92184" y="333376"/>
            <a:ext cx="17289929" cy="9267825"/>
          </a:xfrm>
          <a:custGeom>
            <a:avLst/>
            <a:gdLst/>
            <a:ahLst/>
            <a:cxnLst/>
            <a:rect l="l" t="t" r="r" b="b"/>
            <a:pathLst>
              <a:path w="7515225" h="9267825">
                <a:moveTo>
                  <a:pt x="0" y="9267825"/>
                </a:moveTo>
                <a:lnTo>
                  <a:pt x="7515225" y="9267825"/>
                </a:lnTo>
                <a:lnTo>
                  <a:pt x="7515225" y="0"/>
                </a:lnTo>
                <a:lnTo>
                  <a:pt x="0" y="0"/>
                </a:lnTo>
                <a:lnTo>
                  <a:pt x="0" y="9267825"/>
                </a:lnTo>
                <a:close/>
              </a:path>
            </a:pathLst>
          </a:custGeom>
          <a:solidFill>
            <a:srgbClr val="F0F0F0"/>
          </a:solidFill>
        </p:spPr>
        <p:txBody>
          <a:bodyPr wrap="square" lIns="0" tIns="0" rIns="0" bIns="0" rtlCol="0"/>
          <a:lstStyle/>
          <a:p>
            <a:endParaRPr sz="4141"/>
          </a:p>
        </p:txBody>
      </p:sp>
      <p:sp>
        <p:nvSpPr>
          <p:cNvPr id="2" name="Holder 2"/>
          <p:cNvSpPr>
            <a:spLocks noGrp="1"/>
          </p:cNvSpPr>
          <p:nvPr>
            <p:ph type="title"/>
          </p:nvPr>
        </p:nvSpPr>
        <p:spPr>
          <a:xfrm>
            <a:off x="894081" y="402336"/>
            <a:ext cx="16093438"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894081" y="2313432"/>
            <a:ext cx="16093438"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16874" y="9890226"/>
            <a:ext cx="5967838" cy="318677"/>
          </a:xfrm>
          <a:prstGeom prst="rect">
            <a:avLst/>
          </a:prstGeom>
        </p:spPr>
        <p:txBody>
          <a:bodyPr wrap="square" lIns="0" tIns="0" rIns="0" bIns="0">
            <a:spAutoFit/>
          </a:bodyPr>
          <a:lstStyle>
            <a:lvl1pPr>
              <a:defRPr sz="2071" b="0" i="0">
                <a:solidFill>
                  <a:schemeClr val="tx1"/>
                </a:solidFill>
                <a:latin typeface="Times New Roman"/>
                <a:cs typeface="Times New Roman"/>
              </a:defRPr>
            </a:lvl1pPr>
          </a:lstStyle>
          <a:p>
            <a:pPr marL="29219"/>
            <a:r>
              <a:rPr lang="en-US"/>
              <a:t>ai_disclosure_ppt_template.htm</a:t>
            </a:r>
            <a:r>
              <a:rPr lang="en-US" spc="-12"/>
              <a:t>l</a:t>
            </a:r>
            <a:r>
              <a:rPr lang="en-US"/>
              <a:t>[1/7/2026 9:04:48 AM]</a:t>
            </a:r>
          </a:p>
        </p:txBody>
      </p:sp>
      <p:sp>
        <p:nvSpPr>
          <p:cNvPr id="5" name="Holder 5"/>
          <p:cNvSpPr>
            <a:spLocks noGrp="1"/>
          </p:cNvSpPr>
          <p:nvPr>
            <p:ph type="dt" sz="half" idx="6"/>
          </p:nvPr>
        </p:nvSpPr>
        <p:spPr>
          <a:xfrm>
            <a:off x="894080" y="9354312"/>
            <a:ext cx="4112768"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1/21/2026</a:t>
            </a:fld>
            <a:endParaRPr lang="en-US"/>
          </a:p>
        </p:txBody>
      </p:sp>
      <p:sp>
        <p:nvSpPr>
          <p:cNvPr id="6" name="Holder 6"/>
          <p:cNvSpPr>
            <a:spLocks noGrp="1"/>
          </p:cNvSpPr>
          <p:nvPr>
            <p:ph type="sldNum" sz="quarter" idx="7"/>
          </p:nvPr>
        </p:nvSpPr>
        <p:spPr>
          <a:xfrm>
            <a:off x="12874752" y="9354312"/>
            <a:ext cx="4112768"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1051880">
        <a:defRPr>
          <a:latin typeface="+mn-lt"/>
          <a:ea typeface="+mn-ea"/>
          <a:cs typeface="+mn-cs"/>
        </a:defRPr>
      </a:lvl2pPr>
      <a:lvl3pPr marL="2103760">
        <a:defRPr>
          <a:latin typeface="+mn-lt"/>
          <a:ea typeface="+mn-ea"/>
          <a:cs typeface="+mn-cs"/>
        </a:defRPr>
      </a:lvl3pPr>
      <a:lvl4pPr marL="3155640">
        <a:defRPr>
          <a:latin typeface="+mn-lt"/>
          <a:ea typeface="+mn-ea"/>
          <a:cs typeface="+mn-cs"/>
        </a:defRPr>
      </a:lvl4pPr>
      <a:lvl5pPr marL="4207520">
        <a:defRPr>
          <a:latin typeface="+mn-lt"/>
          <a:ea typeface="+mn-ea"/>
          <a:cs typeface="+mn-cs"/>
        </a:defRPr>
      </a:lvl5pPr>
      <a:lvl6pPr marL="5259400">
        <a:defRPr>
          <a:latin typeface="+mn-lt"/>
          <a:ea typeface="+mn-ea"/>
          <a:cs typeface="+mn-cs"/>
        </a:defRPr>
      </a:lvl6pPr>
      <a:lvl7pPr marL="6311280">
        <a:defRPr>
          <a:latin typeface="+mn-lt"/>
          <a:ea typeface="+mn-ea"/>
          <a:cs typeface="+mn-cs"/>
        </a:defRPr>
      </a:lvl7pPr>
      <a:lvl8pPr marL="7363160">
        <a:defRPr>
          <a:latin typeface="+mn-lt"/>
          <a:ea typeface="+mn-ea"/>
          <a:cs typeface="+mn-cs"/>
        </a:defRPr>
      </a:lvl8pPr>
      <a:lvl9pPr marL="8415040">
        <a:defRPr>
          <a:latin typeface="+mn-lt"/>
          <a:ea typeface="+mn-ea"/>
          <a:cs typeface="+mn-cs"/>
        </a:defRPr>
      </a:lvl9pPr>
    </p:bodyStyle>
    <p:otherStyle>
      <a:lvl1pPr marL="0">
        <a:defRPr>
          <a:latin typeface="+mn-lt"/>
          <a:ea typeface="+mn-ea"/>
          <a:cs typeface="+mn-cs"/>
        </a:defRPr>
      </a:lvl1pPr>
      <a:lvl2pPr marL="1051880">
        <a:defRPr>
          <a:latin typeface="+mn-lt"/>
          <a:ea typeface="+mn-ea"/>
          <a:cs typeface="+mn-cs"/>
        </a:defRPr>
      </a:lvl2pPr>
      <a:lvl3pPr marL="2103760">
        <a:defRPr>
          <a:latin typeface="+mn-lt"/>
          <a:ea typeface="+mn-ea"/>
          <a:cs typeface="+mn-cs"/>
        </a:defRPr>
      </a:lvl3pPr>
      <a:lvl4pPr marL="3155640">
        <a:defRPr>
          <a:latin typeface="+mn-lt"/>
          <a:ea typeface="+mn-ea"/>
          <a:cs typeface="+mn-cs"/>
        </a:defRPr>
      </a:lvl4pPr>
      <a:lvl5pPr marL="4207520">
        <a:defRPr>
          <a:latin typeface="+mn-lt"/>
          <a:ea typeface="+mn-ea"/>
          <a:cs typeface="+mn-cs"/>
        </a:defRPr>
      </a:lvl5pPr>
      <a:lvl6pPr marL="5259400">
        <a:defRPr>
          <a:latin typeface="+mn-lt"/>
          <a:ea typeface="+mn-ea"/>
          <a:cs typeface="+mn-cs"/>
        </a:defRPr>
      </a:lvl6pPr>
      <a:lvl7pPr marL="6311280">
        <a:defRPr>
          <a:latin typeface="+mn-lt"/>
          <a:ea typeface="+mn-ea"/>
          <a:cs typeface="+mn-cs"/>
        </a:defRPr>
      </a:lvl7pPr>
      <a:lvl8pPr marL="7363160">
        <a:defRPr>
          <a:latin typeface="+mn-lt"/>
          <a:ea typeface="+mn-ea"/>
          <a:cs typeface="+mn-cs"/>
        </a:defRPr>
      </a:lvl8pPr>
      <a:lvl9pPr marL="841504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p:nvPr/>
        </p:nvSpPr>
        <p:spPr>
          <a:xfrm>
            <a:off x="116875" y="-6402230"/>
            <a:ext cx="16191321" cy="1092735"/>
          </a:xfrm>
          <a:prstGeom prst="rect">
            <a:avLst/>
          </a:prstGeom>
        </p:spPr>
        <p:txBody>
          <a:bodyPr vert="horz" wrap="square" lIns="0" tIns="0" rIns="0" bIns="0" rtlCol="0">
            <a:spAutoFit/>
          </a:bodyPr>
          <a:lstStyle/>
          <a:p>
            <a:pPr marL="29219"/>
            <a:r>
              <a:rPr sz="2071">
                <a:latin typeface="Times New Roman"/>
                <a:cs typeface="Times New Roman"/>
              </a:rPr>
              <a:t>AI Disclosure Slide Template</a:t>
            </a:r>
          </a:p>
          <a:p>
            <a:pPr>
              <a:lnSpc>
                <a:spcPct val="100000"/>
              </a:lnSpc>
            </a:pPr>
            <a:endParaRPr sz="2071">
              <a:latin typeface="Times New Roman"/>
              <a:cs typeface="Times New Roman"/>
            </a:endParaRPr>
          </a:p>
          <a:p>
            <a:pPr>
              <a:spcBef>
                <a:spcPts val="51"/>
              </a:spcBef>
            </a:pPr>
            <a:endParaRPr sz="2876">
              <a:latin typeface="Times New Roman"/>
              <a:cs typeface="Times New Roman"/>
            </a:endParaRPr>
          </a:p>
        </p:txBody>
      </p:sp>
      <p:sp>
        <p:nvSpPr>
          <p:cNvPr id="6" name="object 6"/>
          <p:cNvSpPr txBox="1"/>
          <p:nvPr/>
        </p:nvSpPr>
        <p:spPr>
          <a:xfrm>
            <a:off x="677537" y="2003916"/>
            <a:ext cx="16526525" cy="6493444"/>
          </a:xfrm>
          <a:prstGeom prst="rect">
            <a:avLst/>
          </a:prstGeom>
        </p:spPr>
        <p:txBody>
          <a:bodyPr vert="horz" wrap="square" lIns="0" tIns="0" rIns="0" bIns="0" rtlCol="0" anchor="t">
            <a:spAutoFit/>
          </a:bodyPr>
          <a:lstStyle/>
          <a:p>
            <a:pPr marL="29210"/>
            <a:endParaRPr lang="en-US" sz="3796" b="1">
              <a:solidFill>
                <a:srgbClr val="1E3A8A"/>
              </a:solidFill>
              <a:latin typeface="Segoe UI Semibold"/>
              <a:cs typeface="Segoe UI Semibold"/>
            </a:endParaRPr>
          </a:p>
          <a:p>
            <a:pPr marL="29210"/>
            <a:r>
              <a:rPr lang="en-US" sz="2400" b="1">
                <a:cs typeface="Segoe UI Semibold"/>
              </a:rPr>
              <a:t>Requirement:</a:t>
            </a:r>
            <a:endParaRPr lang="en-US" sz="2400" b="1">
              <a:ea typeface="Calibri"/>
              <a:cs typeface="Segoe UI Semibold"/>
            </a:endParaRPr>
          </a:p>
          <a:p>
            <a:pPr marL="372110" indent="-342900">
              <a:buFont typeface="Arial" panose="020B0604020202020204" pitchFamily="34" charset="0"/>
              <a:buChar char="•"/>
            </a:pPr>
            <a:r>
              <a:rPr lang="en-US" sz="2400">
                <a:cs typeface="Segoe UI Semibold"/>
              </a:rPr>
              <a:t>CFPC Mainpro+ Quality Criterion 2 requires disclosure of AI use in program content starting January 1, 2026.</a:t>
            </a:r>
            <a:endParaRPr lang="en-US" sz="2400">
              <a:ea typeface="Calibri"/>
              <a:cs typeface="Segoe UI Semibold"/>
            </a:endParaRPr>
          </a:p>
          <a:p>
            <a:pPr marL="372110" indent="-342900">
              <a:buFont typeface="Arial" panose="020B0604020202020204" pitchFamily="34" charset="0"/>
              <a:buChar char="•"/>
            </a:pPr>
            <a:r>
              <a:rPr lang="en-US" sz="2400">
                <a:cs typeface="Segoe UI Semibold"/>
              </a:rPr>
              <a:t>Disclosure is ONLY required for Mainpro+ certified programs. </a:t>
            </a:r>
            <a:endParaRPr lang="en-US" sz="2400">
              <a:ea typeface="Calibri"/>
              <a:cs typeface="Segoe UI Semibold"/>
            </a:endParaRPr>
          </a:p>
          <a:p>
            <a:pPr marL="372110" indent="-342900">
              <a:buFont typeface="Arial" panose="020B0604020202020204" pitchFamily="34" charset="0"/>
              <a:buChar char="•"/>
            </a:pPr>
            <a:r>
              <a:rPr lang="en-US" sz="2400">
                <a:cs typeface="Segoe UI Semibold"/>
              </a:rPr>
              <a:t>Disclosure is ONLY required when AI is used. If you did not use AI, you do not need to include this slide or make any disclosure.</a:t>
            </a:r>
            <a:endParaRPr lang="en-US" sz="2400">
              <a:ea typeface="Calibri"/>
              <a:cs typeface="Segoe UI Semibold"/>
            </a:endParaRPr>
          </a:p>
          <a:p>
            <a:pPr marL="29210" algn="ctr"/>
            <a:br>
              <a:rPr lang="en-US" sz="2400">
                <a:cs typeface="Segoe UI Semibold"/>
              </a:rPr>
            </a:br>
            <a:r>
              <a:rPr lang="en-US" sz="2400" b="1">
                <a:cs typeface="Segoe UI Semibold"/>
              </a:rPr>
              <a:t>Please review the AI Disclosure Quick Tip prior to use</a:t>
            </a:r>
            <a:endParaRPr lang="en-US" sz="2400">
              <a:ea typeface="Calibri"/>
              <a:cs typeface="Segoe UI Semibold"/>
            </a:endParaRPr>
          </a:p>
          <a:p>
            <a:pPr marL="29210"/>
            <a:endParaRPr lang="en-US" sz="2400">
              <a:ea typeface="Calibri"/>
              <a:cs typeface="Segoe UI Semibold"/>
            </a:endParaRPr>
          </a:p>
          <a:p>
            <a:pPr marL="29210"/>
            <a:r>
              <a:rPr lang="en-US" sz="2400" b="1">
                <a:cs typeface="Segoe UI Semibold"/>
              </a:rPr>
              <a:t>How to customize this template:</a:t>
            </a:r>
            <a:endParaRPr lang="en-US" sz="2400" b="1">
              <a:ea typeface="Calibri"/>
              <a:cs typeface="Segoe UI Semibold"/>
            </a:endParaRPr>
          </a:p>
          <a:p>
            <a:pPr marL="372110" indent="-342900">
              <a:buFont typeface="Arial" panose="020B0604020202020204" pitchFamily="34" charset="0"/>
              <a:buChar char="•"/>
            </a:pPr>
            <a:r>
              <a:rPr lang="en-US" sz="2400">
                <a:cs typeface="Segoe UI Semibold"/>
              </a:rPr>
              <a:t>Replace the bracketed examples with your specific AI applications </a:t>
            </a:r>
            <a:endParaRPr lang="en-US" sz="2400">
              <a:ea typeface="Calibri"/>
              <a:cs typeface="Segoe UI Semibold"/>
            </a:endParaRPr>
          </a:p>
          <a:p>
            <a:pPr marL="372110" indent="-342900">
              <a:buFont typeface="Arial" panose="020B0604020202020204" pitchFamily="34" charset="0"/>
              <a:buChar char="•"/>
            </a:pPr>
            <a:r>
              <a:rPr lang="en-US" sz="2400">
                <a:cs typeface="Segoe UI Semibold"/>
              </a:rPr>
              <a:t>Describe what the AI was used for (e.g., "AI was used to generate case scenarios") </a:t>
            </a:r>
            <a:endParaRPr lang="en-US" sz="2400">
              <a:ea typeface="Calibri"/>
              <a:cs typeface="Segoe UI Semibold"/>
            </a:endParaRPr>
          </a:p>
          <a:p>
            <a:pPr marL="372110" indent="-342900">
              <a:buFont typeface="Arial" panose="020B0604020202020204" pitchFamily="34" charset="0"/>
              <a:buChar char="•"/>
            </a:pPr>
            <a:r>
              <a:rPr lang="en-US" sz="2400">
                <a:cs typeface="Segoe UI Semibold"/>
              </a:rPr>
              <a:t>Indicate where in the program the AI-generated content appears</a:t>
            </a:r>
            <a:endParaRPr lang="en-US" sz="2400">
              <a:ea typeface="Calibri"/>
              <a:cs typeface="Segoe UI Semibold"/>
            </a:endParaRPr>
          </a:p>
          <a:p>
            <a:pPr marL="372110" indent="-342900">
              <a:buFont typeface="Arial" panose="020B0604020202020204" pitchFamily="34" charset="0"/>
              <a:buChar char="•"/>
            </a:pPr>
            <a:r>
              <a:rPr lang="en-US" sz="2400">
                <a:cs typeface="Segoe UI Semibold"/>
              </a:rPr>
              <a:t>Update the accuracy review section with actual reviewer names and credentials</a:t>
            </a:r>
            <a:endParaRPr lang="en-US" sz="2400">
              <a:ea typeface="Calibri"/>
              <a:cs typeface="Segoe UI Semibold"/>
            </a:endParaRPr>
          </a:p>
          <a:p>
            <a:pPr marL="372110" indent="-342900">
              <a:buFont typeface="Arial" panose="020B0604020202020204" pitchFamily="34" charset="0"/>
              <a:buChar char="•"/>
            </a:pPr>
            <a:r>
              <a:rPr lang="en-US" sz="2400">
                <a:cs typeface="Segoe UI Semibold"/>
              </a:rPr>
              <a:t>Describe the specific verification methods and sources used</a:t>
            </a:r>
            <a:endParaRPr lang="en-US" sz="2400">
              <a:ea typeface="Calibri"/>
              <a:cs typeface="Segoe UI Semibold"/>
            </a:endParaRPr>
          </a:p>
          <a:p>
            <a:pPr marL="29210"/>
            <a:endParaRPr lang="en-US" sz="2400">
              <a:ea typeface="Calibri"/>
              <a:cs typeface="Segoe UI Semibold"/>
            </a:endParaRPr>
          </a:p>
          <a:p>
            <a:pPr marL="29210"/>
            <a:r>
              <a:rPr lang="en-US" sz="2400" b="1">
                <a:cs typeface="Segoe UI Semibold"/>
              </a:rPr>
              <a:t>Remember: </a:t>
            </a:r>
            <a:r>
              <a:rPr lang="en-US" sz="2400">
                <a:cs typeface="Segoe UI Semibold"/>
              </a:rPr>
              <a:t>You can remove this instructions page from your final presentation. Keep only the disclosure slide(s).</a:t>
            </a:r>
            <a:endParaRPr lang="en-US" sz="2400">
              <a:ea typeface="Calibri"/>
              <a:cs typeface="Segoe UI Semibold"/>
            </a:endParaRPr>
          </a:p>
          <a:p>
            <a:pPr marL="29210"/>
            <a:endParaRPr sz="2400">
              <a:solidFill>
                <a:srgbClr val="1E3A8A"/>
              </a:solidFill>
              <a:ea typeface="Calibri"/>
              <a:cs typeface="Segoe UI Semibold"/>
            </a:endParaRPr>
          </a:p>
        </p:txBody>
      </p:sp>
      <p:sp>
        <p:nvSpPr>
          <p:cNvPr id="26" name="object 26"/>
          <p:cNvSpPr txBox="1"/>
          <p:nvPr/>
        </p:nvSpPr>
        <p:spPr>
          <a:xfrm>
            <a:off x="4445000" y="3295571"/>
            <a:ext cx="14867732" cy="738664"/>
          </a:xfrm>
          <a:prstGeom prst="rect">
            <a:avLst/>
          </a:prstGeom>
        </p:spPr>
        <p:txBody>
          <a:bodyPr vert="horz" wrap="square" lIns="0" tIns="0" rIns="0" bIns="0" rtlCol="0">
            <a:spAutoFit/>
          </a:bodyPr>
          <a:lstStyle/>
          <a:p>
            <a:pPr>
              <a:spcBef>
                <a:spcPts val="16"/>
              </a:spcBef>
            </a:pPr>
            <a:endParaRPr sz="2400" b="1">
              <a:solidFill>
                <a:srgbClr val="1E3A8A"/>
              </a:solidFill>
              <a:cs typeface="Segoe UI Semibold"/>
            </a:endParaRPr>
          </a:p>
          <a:p>
            <a:pPr>
              <a:spcBef>
                <a:spcPts val="16"/>
              </a:spcBef>
            </a:pPr>
            <a:endParaRPr sz="2400" b="1">
              <a:solidFill>
                <a:srgbClr val="1E3A8A"/>
              </a:solidFill>
              <a:cs typeface="Segoe UI Semibold"/>
            </a:endParaRPr>
          </a:p>
        </p:txBody>
      </p:sp>
      <p:sp>
        <p:nvSpPr>
          <p:cNvPr id="27" name="object 27"/>
          <p:cNvSpPr txBox="1">
            <a:spLocks noGrp="1"/>
          </p:cNvSpPr>
          <p:nvPr>
            <p:ph type="ftr" sz="quarter" idx="5"/>
          </p:nvPr>
        </p:nvSpPr>
        <p:spPr>
          <a:xfrm>
            <a:off x="268887" y="16212738"/>
            <a:ext cx="13729928" cy="318638"/>
          </a:xfrm>
          <a:prstGeom prst="rect">
            <a:avLst/>
          </a:prstGeom>
        </p:spPr>
        <p:txBody>
          <a:bodyPr vert="horz" wrap="square" lIns="0" tIns="0" rIns="0" bIns="0" rtlCol="0">
            <a:spAutoFit/>
          </a:bodyPr>
          <a:lstStyle/>
          <a:p>
            <a:pPr marL="29219"/>
            <a:r>
              <a:t>ai_disclosure_ppt_template.htm</a:t>
            </a:r>
            <a:r>
              <a:rPr spc="-12"/>
              <a:t>l</a:t>
            </a:r>
            <a:r>
              <a:t>[1/7/2026 9:04:48 AM]</a:t>
            </a:r>
          </a:p>
        </p:txBody>
      </p:sp>
      <p:cxnSp>
        <p:nvCxnSpPr>
          <p:cNvPr id="28" name="Straight Connector 27">
            <a:extLst>
              <a:ext uri="{FF2B5EF4-FFF2-40B4-BE49-F238E27FC236}">
                <a16:creationId xmlns:a16="http://schemas.microsoft.com/office/drawing/2014/main" id="{B2A9CA76-4800-D67E-B4F6-7BAD865F137E}"/>
              </a:ext>
            </a:extLst>
          </p:cNvPr>
          <p:cNvCxnSpPr/>
          <p:nvPr/>
        </p:nvCxnSpPr>
        <p:spPr>
          <a:xfrm>
            <a:off x="268887" y="1905000"/>
            <a:ext cx="17282513" cy="0"/>
          </a:xfrm>
          <a:prstGeom prst="line">
            <a:avLst/>
          </a:prstGeom>
        </p:spPr>
        <p:style>
          <a:lnRef idx="1">
            <a:schemeClr val="accent1"/>
          </a:lnRef>
          <a:fillRef idx="0">
            <a:schemeClr val="accent1"/>
          </a:fillRef>
          <a:effectRef idx="0">
            <a:schemeClr val="accent1"/>
          </a:effectRef>
          <a:fontRef idx="minor">
            <a:schemeClr val="tx1"/>
          </a:fontRef>
        </p:style>
      </p:cxnSp>
      <p:sp>
        <p:nvSpPr>
          <p:cNvPr id="29" name="object 6">
            <a:extLst>
              <a:ext uri="{FF2B5EF4-FFF2-40B4-BE49-F238E27FC236}">
                <a16:creationId xmlns:a16="http://schemas.microsoft.com/office/drawing/2014/main" id="{1D018F3D-0F46-3A06-7423-8104D36AF66C}"/>
              </a:ext>
            </a:extLst>
          </p:cNvPr>
          <p:cNvSpPr txBox="1"/>
          <p:nvPr/>
        </p:nvSpPr>
        <p:spPr>
          <a:xfrm>
            <a:off x="677537" y="1120188"/>
            <a:ext cx="16526525" cy="984885"/>
          </a:xfrm>
          <a:prstGeom prst="rect">
            <a:avLst/>
          </a:prstGeom>
        </p:spPr>
        <p:txBody>
          <a:bodyPr vert="horz" wrap="square" lIns="0" tIns="0" rIns="0" bIns="0" rtlCol="0">
            <a:spAutoFit/>
          </a:bodyPr>
          <a:lstStyle/>
          <a:p>
            <a:pPr marL="29219"/>
            <a:r>
              <a:rPr lang="en-US" sz="4000" b="1" spc="-46">
                <a:solidFill>
                  <a:srgbClr val="1E3A8A"/>
                </a:solidFill>
                <a:latin typeface="Segoe UI Semibold"/>
                <a:cs typeface="Segoe UI Semibold"/>
              </a:rPr>
              <a:t>A</a:t>
            </a:r>
            <a:r>
              <a:rPr lang="en-US" sz="4000" b="1" spc="-23">
                <a:solidFill>
                  <a:srgbClr val="1E3A8A"/>
                </a:solidFill>
                <a:latin typeface="Segoe UI Semibold"/>
                <a:cs typeface="Segoe UI Semibold"/>
              </a:rPr>
              <a:t>I</a:t>
            </a:r>
            <a:r>
              <a:rPr lang="en-US" sz="4000" b="1">
                <a:solidFill>
                  <a:srgbClr val="1E3A8A"/>
                </a:solidFill>
                <a:latin typeface="Segoe UI Semibold"/>
                <a:cs typeface="Segoe UI Semibold"/>
              </a:rPr>
              <a:t> </a:t>
            </a:r>
            <a:r>
              <a:rPr lang="en-US" sz="4000" b="1" spc="-12">
                <a:solidFill>
                  <a:srgbClr val="1E3A8A"/>
                </a:solidFill>
                <a:latin typeface="Segoe UI Semibold"/>
                <a:cs typeface="Segoe UI Semibold"/>
              </a:rPr>
              <a:t>Disclosur</a:t>
            </a:r>
            <a:r>
              <a:rPr lang="en-US" sz="4000" b="1">
                <a:solidFill>
                  <a:srgbClr val="1E3A8A"/>
                </a:solidFill>
                <a:latin typeface="Segoe UI Semibold"/>
                <a:cs typeface="Segoe UI Semibold"/>
              </a:rPr>
              <a:t>e</a:t>
            </a:r>
            <a:r>
              <a:rPr lang="en-US" sz="4000" b="1" spc="12">
                <a:solidFill>
                  <a:srgbClr val="1E3A8A"/>
                </a:solidFill>
                <a:latin typeface="Segoe UI Semibold"/>
                <a:cs typeface="Segoe UI Semibold"/>
              </a:rPr>
              <a:t> </a:t>
            </a:r>
            <a:r>
              <a:rPr lang="en-US" sz="4000" b="1" spc="-12">
                <a:solidFill>
                  <a:srgbClr val="1E3A8A"/>
                </a:solidFill>
                <a:latin typeface="Segoe UI Semibold"/>
                <a:cs typeface="Segoe UI Semibold"/>
              </a:rPr>
              <a:t>Slid</a:t>
            </a:r>
            <a:r>
              <a:rPr lang="en-US" sz="4000" b="1">
                <a:solidFill>
                  <a:srgbClr val="1E3A8A"/>
                </a:solidFill>
                <a:latin typeface="Segoe UI Semibold"/>
                <a:cs typeface="Segoe UI Semibold"/>
              </a:rPr>
              <a:t>e</a:t>
            </a:r>
            <a:r>
              <a:rPr lang="en-US" sz="4000" b="1" spc="12">
                <a:solidFill>
                  <a:srgbClr val="1E3A8A"/>
                </a:solidFill>
                <a:latin typeface="Segoe UI Semibold"/>
                <a:cs typeface="Segoe UI Semibold"/>
              </a:rPr>
              <a:t> </a:t>
            </a:r>
            <a:r>
              <a:rPr lang="en-US" sz="4000" b="1">
                <a:solidFill>
                  <a:srgbClr val="1E3A8A"/>
                </a:solidFill>
                <a:latin typeface="Segoe UI Semibold"/>
                <a:cs typeface="Segoe UI Semibold"/>
              </a:rPr>
              <a:t>Template</a:t>
            </a:r>
            <a:r>
              <a:rPr lang="en-US" sz="4000" b="1" spc="-23">
                <a:solidFill>
                  <a:srgbClr val="1E3A8A"/>
                </a:solidFill>
                <a:latin typeface="Segoe UI Semibold"/>
                <a:cs typeface="Segoe UI Semibold"/>
              </a:rPr>
              <a:t> </a:t>
            </a:r>
            <a:r>
              <a:rPr lang="en-US" sz="4000" b="1">
                <a:solidFill>
                  <a:srgbClr val="1E3A8A"/>
                </a:solidFill>
                <a:latin typeface="Segoe UI Semibold"/>
                <a:cs typeface="Segoe UI Semibold"/>
              </a:rPr>
              <a:t>for</a:t>
            </a:r>
            <a:r>
              <a:rPr lang="en-US" sz="4000" b="1" spc="-12">
                <a:solidFill>
                  <a:srgbClr val="1E3A8A"/>
                </a:solidFill>
                <a:latin typeface="Segoe UI Semibold"/>
                <a:cs typeface="Segoe UI Semibold"/>
              </a:rPr>
              <a:t> </a:t>
            </a:r>
            <a:r>
              <a:rPr lang="en-US" sz="4000" b="1" spc="-12" err="1">
                <a:solidFill>
                  <a:srgbClr val="1E3A8A"/>
                </a:solidFill>
                <a:latin typeface="Segoe UI Semibold"/>
                <a:cs typeface="Segoe UI Semibold"/>
              </a:rPr>
              <a:t>Mainpro</a:t>
            </a:r>
            <a:r>
              <a:rPr lang="en-US" sz="4000" b="1">
                <a:solidFill>
                  <a:srgbClr val="1E3A8A"/>
                </a:solidFill>
                <a:latin typeface="Segoe UI Semibold"/>
                <a:cs typeface="Segoe UI Semibold"/>
              </a:rPr>
              <a:t>+</a:t>
            </a:r>
            <a:r>
              <a:rPr lang="en-US" sz="4000" b="1" spc="12">
                <a:solidFill>
                  <a:srgbClr val="1E3A8A"/>
                </a:solidFill>
                <a:latin typeface="Segoe UI Semibold"/>
                <a:cs typeface="Segoe UI Semibold"/>
              </a:rPr>
              <a:t> </a:t>
            </a:r>
            <a:r>
              <a:rPr lang="en-US" sz="4000" b="1" spc="-12">
                <a:solidFill>
                  <a:srgbClr val="1E3A8A"/>
                </a:solidFill>
                <a:latin typeface="Segoe UI Semibold"/>
                <a:cs typeface="Segoe UI Semibold"/>
              </a:rPr>
              <a:t>Programs</a:t>
            </a:r>
            <a:endParaRPr lang="en-US" sz="4000">
              <a:latin typeface="Segoe UI Semibold"/>
              <a:cs typeface="Segoe UI Semibold"/>
            </a:endParaRPr>
          </a:p>
          <a:p>
            <a:pPr marL="29219"/>
            <a:endParaRPr sz="2400">
              <a:solidFill>
                <a:srgbClr val="1E3A8A"/>
              </a:solidFill>
              <a:cs typeface="Segoe UI Semibo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7BA99-777A-975E-2692-437277BAB354}"/>
            </a:ext>
          </a:extLst>
        </p:cNvPr>
        <p:cNvGrpSpPr/>
        <p:nvPr/>
      </p:nvGrpSpPr>
      <p:grpSpPr>
        <a:xfrm>
          <a:off x="0" y="0"/>
          <a:ext cx="0" cy="0"/>
          <a:chOff x="0" y="0"/>
          <a:chExt cx="0" cy="0"/>
        </a:xfrm>
      </p:grpSpPr>
      <p:sp>
        <p:nvSpPr>
          <p:cNvPr id="5" name="object 5">
            <a:extLst>
              <a:ext uri="{FF2B5EF4-FFF2-40B4-BE49-F238E27FC236}">
                <a16:creationId xmlns:a16="http://schemas.microsoft.com/office/drawing/2014/main" id="{5AEF56FF-EBAA-5305-F787-AD013929D28E}"/>
              </a:ext>
            </a:extLst>
          </p:cNvPr>
          <p:cNvSpPr txBox="1"/>
          <p:nvPr/>
        </p:nvSpPr>
        <p:spPr>
          <a:xfrm>
            <a:off x="116875" y="-6402230"/>
            <a:ext cx="16191321" cy="1092735"/>
          </a:xfrm>
          <a:prstGeom prst="rect">
            <a:avLst/>
          </a:prstGeom>
        </p:spPr>
        <p:txBody>
          <a:bodyPr vert="horz" wrap="square" lIns="0" tIns="0" rIns="0" bIns="0" rtlCol="0">
            <a:spAutoFit/>
          </a:bodyPr>
          <a:lstStyle/>
          <a:p>
            <a:pPr marL="29219"/>
            <a:r>
              <a:rPr sz="2071">
                <a:latin typeface="Times New Roman"/>
                <a:cs typeface="Times New Roman"/>
              </a:rPr>
              <a:t>AI Disclosure Slide Template</a:t>
            </a:r>
          </a:p>
          <a:p>
            <a:pPr>
              <a:lnSpc>
                <a:spcPct val="100000"/>
              </a:lnSpc>
            </a:pPr>
            <a:endParaRPr sz="2071">
              <a:latin typeface="Times New Roman"/>
              <a:cs typeface="Times New Roman"/>
            </a:endParaRPr>
          </a:p>
          <a:p>
            <a:pPr>
              <a:spcBef>
                <a:spcPts val="51"/>
              </a:spcBef>
            </a:pPr>
            <a:endParaRPr sz="2876">
              <a:latin typeface="Times New Roman"/>
              <a:cs typeface="Times New Roman"/>
            </a:endParaRPr>
          </a:p>
        </p:txBody>
      </p:sp>
      <p:sp>
        <p:nvSpPr>
          <p:cNvPr id="6" name="object 6">
            <a:extLst>
              <a:ext uri="{FF2B5EF4-FFF2-40B4-BE49-F238E27FC236}">
                <a16:creationId xmlns:a16="http://schemas.microsoft.com/office/drawing/2014/main" id="{D00E38D1-5C2D-5C0E-43A1-636369807837}"/>
              </a:ext>
            </a:extLst>
          </p:cNvPr>
          <p:cNvSpPr txBox="1"/>
          <p:nvPr/>
        </p:nvSpPr>
        <p:spPr>
          <a:xfrm>
            <a:off x="646880" y="1790944"/>
            <a:ext cx="16526525" cy="6862776"/>
          </a:xfrm>
          <a:prstGeom prst="rect">
            <a:avLst/>
          </a:prstGeom>
        </p:spPr>
        <p:txBody>
          <a:bodyPr vert="horz" wrap="square" lIns="0" tIns="0" rIns="0" bIns="0" rtlCol="0">
            <a:spAutoFit/>
          </a:bodyPr>
          <a:lstStyle/>
          <a:p>
            <a:pPr marL="29219"/>
            <a:endParaRPr lang="en-US" sz="3796" b="1">
              <a:solidFill>
                <a:srgbClr val="1E3A8A"/>
              </a:solidFill>
              <a:latin typeface="Segoe UI Semibold"/>
              <a:cs typeface="Segoe UI Semibold"/>
            </a:endParaRPr>
          </a:p>
          <a:p>
            <a:pPr marL="29219"/>
            <a:r>
              <a:rPr lang="en-US" sz="2400" b="1">
                <a:cs typeface="Segoe UI Semibold"/>
              </a:rPr>
              <a:t>AI was used in the following ways:</a:t>
            </a:r>
          </a:p>
          <a:p>
            <a:pPr marL="29219"/>
            <a:r>
              <a:rPr lang="en-US" sz="2400">
                <a:cs typeface="Segoe UI Semibold"/>
              </a:rPr>
              <a:t>[Add or remove items as needed for your specific program]</a:t>
            </a:r>
          </a:p>
          <a:p>
            <a:pPr marL="372119" indent="-342900">
              <a:buFont typeface="Arial" panose="020B0604020202020204" pitchFamily="34" charset="0"/>
              <a:buChar char="•"/>
            </a:pPr>
            <a:r>
              <a:rPr lang="en-US" sz="2400">
                <a:cs typeface="Segoe UI Semibold"/>
              </a:rPr>
              <a:t>[Example: AI was used to generate quiz questions for Module 3]</a:t>
            </a:r>
          </a:p>
          <a:p>
            <a:pPr marL="372119" indent="-342900">
              <a:buFont typeface="Arial" panose="020B0604020202020204" pitchFamily="34" charset="0"/>
              <a:buChar char="•"/>
            </a:pPr>
            <a:r>
              <a:rPr lang="en-US" sz="2400">
                <a:cs typeface="Segoe UI Semibold"/>
              </a:rPr>
              <a:t>[Example: AI created infographics appearing on slides 12-15]</a:t>
            </a:r>
          </a:p>
          <a:p>
            <a:pPr marL="372119" indent="-342900">
              <a:buFont typeface="Arial" panose="020B0604020202020204" pitchFamily="34" charset="0"/>
              <a:buChar char="•"/>
            </a:pPr>
            <a:r>
              <a:rPr lang="en-US" sz="2400">
                <a:cs typeface="Segoe UI Semibold"/>
              </a:rPr>
              <a:t>[Example: AI was used to create an infographic summarizing key practice points, which appears on slide 23.]</a:t>
            </a:r>
          </a:p>
          <a:p>
            <a:pPr marL="372119" indent="-342900">
              <a:buFont typeface="Arial" panose="020B0604020202020204" pitchFamily="34" charset="0"/>
              <a:buChar char="•"/>
            </a:pPr>
            <a:r>
              <a:rPr lang="en-US" sz="2400">
                <a:cs typeface="Segoe UI Semibold"/>
              </a:rPr>
              <a:t>[Example: AI developed case scenarios for workshop activities]</a:t>
            </a:r>
          </a:p>
          <a:p>
            <a:pPr marL="372119" indent="-342900">
              <a:buFont typeface="Arial" panose="020B0604020202020204" pitchFamily="34" charset="0"/>
              <a:buChar char="•"/>
            </a:pPr>
            <a:r>
              <a:rPr lang="en-US" sz="2400">
                <a:cs typeface="Segoe UI Semibold"/>
              </a:rPr>
              <a:t>[Example: AI summarized recent research articles for the literature review section]</a:t>
            </a:r>
          </a:p>
          <a:p>
            <a:pPr marL="29219"/>
            <a:endParaRPr lang="en-US" sz="2400" b="1">
              <a:cs typeface="Segoe UI Semibold"/>
            </a:endParaRPr>
          </a:p>
          <a:p>
            <a:pPr marL="29219"/>
            <a:r>
              <a:rPr lang="en-US" sz="2400" b="1">
                <a:cs typeface="Segoe UI Semibold"/>
              </a:rPr>
              <a:t>Reviewed for Accuracy: </a:t>
            </a:r>
          </a:p>
          <a:p>
            <a:pPr marL="29219"/>
            <a:r>
              <a:rPr lang="en-US" sz="2400">
                <a:cs typeface="Segoe UI Semibold"/>
              </a:rPr>
              <a:t>[Update with the actual review process used]</a:t>
            </a:r>
          </a:p>
          <a:p>
            <a:pPr marL="372119" indent="-342900">
              <a:buFont typeface="Arial" panose="020B0604020202020204" pitchFamily="34" charset="0"/>
              <a:buChar char="•"/>
            </a:pPr>
            <a:r>
              <a:rPr lang="en-US" sz="2400">
                <a:cs typeface="Segoe UI Semibold"/>
              </a:rPr>
              <a:t>[Example: All AI-generated content was reviewed by Dr. Jane Smith, MD, CCFP for clinical accuracy against current CMA practice guidelines and peer-reviewed literature published within the last 3 years. All references were independently verified through PubMed.]</a:t>
            </a:r>
          </a:p>
          <a:p>
            <a:pPr marL="372119" indent="-342900">
              <a:buFont typeface="Arial" panose="020B0604020202020204" pitchFamily="34" charset="0"/>
              <a:buChar char="•"/>
            </a:pPr>
            <a:r>
              <a:rPr lang="en-US" sz="2400">
                <a:cs typeface="Segoe UI Semibold"/>
              </a:rPr>
              <a:t>[Example: All AI-generated content was reviewed by Dr. James Chen, MD, FRCPC and Dr. Maria Rodriguez, PharmD for clinical accuracy. Content was verified against current Canadian clinical practice guidelines, Cochrane systematic reviews, and recent publications in peer-reviewed journals. All statistical claims were cross-referenced with original data sources."</a:t>
            </a:r>
          </a:p>
          <a:p>
            <a:pPr marL="29219"/>
            <a:endParaRPr lang="en-US" sz="2400" b="1">
              <a:solidFill>
                <a:srgbClr val="1E3A8A"/>
              </a:solidFill>
              <a:cs typeface="Segoe UI Semibold"/>
            </a:endParaRPr>
          </a:p>
        </p:txBody>
      </p:sp>
      <p:sp>
        <p:nvSpPr>
          <p:cNvPr id="26" name="object 26">
            <a:extLst>
              <a:ext uri="{FF2B5EF4-FFF2-40B4-BE49-F238E27FC236}">
                <a16:creationId xmlns:a16="http://schemas.microsoft.com/office/drawing/2014/main" id="{6B661779-9587-7AA1-8E5D-5693C03CA3F3}"/>
              </a:ext>
            </a:extLst>
          </p:cNvPr>
          <p:cNvSpPr txBox="1"/>
          <p:nvPr/>
        </p:nvSpPr>
        <p:spPr>
          <a:xfrm>
            <a:off x="4445000" y="3295571"/>
            <a:ext cx="14867732" cy="738664"/>
          </a:xfrm>
          <a:prstGeom prst="rect">
            <a:avLst/>
          </a:prstGeom>
        </p:spPr>
        <p:txBody>
          <a:bodyPr vert="horz" wrap="square" lIns="0" tIns="0" rIns="0" bIns="0" rtlCol="0">
            <a:spAutoFit/>
          </a:bodyPr>
          <a:lstStyle/>
          <a:p>
            <a:pPr>
              <a:spcBef>
                <a:spcPts val="16"/>
              </a:spcBef>
            </a:pPr>
            <a:endParaRPr sz="2400" b="1">
              <a:solidFill>
                <a:srgbClr val="1E3A8A"/>
              </a:solidFill>
              <a:cs typeface="Segoe UI Semibold"/>
            </a:endParaRPr>
          </a:p>
          <a:p>
            <a:pPr>
              <a:spcBef>
                <a:spcPts val="16"/>
              </a:spcBef>
            </a:pPr>
            <a:endParaRPr sz="2400" b="1">
              <a:solidFill>
                <a:srgbClr val="1E3A8A"/>
              </a:solidFill>
              <a:cs typeface="Segoe UI Semibold"/>
            </a:endParaRPr>
          </a:p>
        </p:txBody>
      </p:sp>
      <p:sp>
        <p:nvSpPr>
          <p:cNvPr id="27" name="object 27">
            <a:extLst>
              <a:ext uri="{FF2B5EF4-FFF2-40B4-BE49-F238E27FC236}">
                <a16:creationId xmlns:a16="http://schemas.microsoft.com/office/drawing/2014/main" id="{064F9E01-A6E3-30A8-2713-80CCEE2B0262}"/>
              </a:ext>
            </a:extLst>
          </p:cNvPr>
          <p:cNvSpPr txBox="1">
            <a:spLocks noGrp="1"/>
          </p:cNvSpPr>
          <p:nvPr>
            <p:ph type="ftr" sz="quarter" idx="5"/>
          </p:nvPr>
        </p:nvSpPr>
        <p:spPr>
          <a:xfrm>
            <a:off x="268887" y="16212738"/>
            <a:ext cx="13729928" cy="318638"/>
          </a:xfrm>
          <a:prstGeom prst="rect">
            <a:avLst/>
          </a:prstGeom>
        </p:spPr>
        <p:txBody>
          <a:bodyPr vert="horz" wrap="square" lIns="0" tIns="0" rIns="0" bIns="0" rtlCol="0">
            <a:spAutoFit/>
          </a:bodyPr>
          <a:lstStyle/>
          <a:p>
            <a:pPr marL="29219"/>
            <a:r>
              <a:t>ai_disclosure_ppt_template.htm</a:t>
            </a:r>
            <a:r>
              <a:rPr spc="-12"/>
              <a:t>l</a:t>
            </a:r>
            <a:r>
              <a:t>[1/7/2026 9:04:48 AM]</a:t>
            </a:r>
          </a:p>
        </p:txBody>
      </p:sp>
      <p:cxnSp>
        <p:nvCxnSpPr>
          <p:cNvPr id="3" name="Straight Connector 2">
            <a:extLst>
              <a:ext uri="{FF2B5EF4-FFF2-40B4-BE49-F238E27FC236}">
                <a16:creationId xmlns:a16="http://schemas.microsoft.com/office/drawing/2014/main" id="{6D4BF457-20A1-748D-FCA9-0EB4D115BC99}"/>
              </a:ext>
            </a:extLst>
          </p:cNvPr>
          <p:cNvCxnSpPr/>
          <p:nvPr/>
        </p:nvCxnSpPr>
        <p:spPr>
          <a:xfrm>
            <a:off x="268887" y="1905000"/>
            <a:ext cx="17282513"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object 6">
            <a:extLst>
              <a:ext uri="{FF2B5EF4-FFF2-40B4-BE49-F238E27FC236}">
                <a16:creationId xmlns:a16="http://schemas.microsoft.com/office/drawing/2014/main" id="{CDF01F5D-E5E2-ADDF-B4A3-E275F84787AB}"/>
              </a:ext>
            </a:extLst>
          </p:cNvPr>
          <p:cNvSpPr txBox="1"/>
          <p:nvPr/>
        </p:nvSpPr>
        <p:spPr>
          <a:xfrm>
            <a:off x="646880" y="657398"/>
            <a:ext cx="16526525" cy="1600438"/>
          </a:xfrm>
          <a:prstGeom prst="rect">
            <a:avLst/>
          </a:prstGeom>
        </p:spPr>
        <p:txBody>
          <a:bodyPr vert="horz" wrap="square" lIns="0" tIns="0" rIns="0" bIns="0" rtlCol="0">
            <a:spAutoFit/>
          </a:bodyPr>
          <a:lstStyle/>
          <a:p>
            <a:pPr marL="29219"/>
            <a:r>
              <a:rPr lang="en-US" sz="4000" b="1" spc="-46">
                <a:solidFill>
                  <a:srgbClr val="1E3A8A"/>
                </a:solidFill>
                <a:latin typeface="Segoe UI Semibold"/>
                <a:cs typeface="Segoe UI Semibold"/>
              </a:rPr>
              <a:t>A</a:t>
            </a:r>
            <a:r>
              <a:rPr lang="en-US" sz="4000" b="1" spc="-23">
                <a:solidFill>
                  <a:srgbClr val="1E3A8A"/>
                </a:solidFill>
                <a:latin typeface="Segoe UI Semibold"/>
                <a:cs typeface="Segoe UI Semibold"/>
              </a:rPr>
              <a:t>I</a:t>
            </a:r>
            <a:r>
              <a:rPr lang="en-US" sz="4000" b="1">
                <a:solidFill>
                  <a:srgbClr val="1E3A8A"/>
                </a:solidFill>
                <a:latin typeface="Segoe UI Semibold"/>
                <a:cs typeface="Segoe UI Semibold"/>
              </a:rPr>
              <a:t> </a:t>
            </a:r>
            <a:r>
              <a:rPr lang="en-US" sz="4000" b="1" spc="-12">
                <a:solidFill>
                  <a:srgbClr val="1E3A8A"/>
                </a:solidFill>
                <a:latin typeface="Segoe UI Semibold"/>
                <a:cs typeface="Segoe UI Semibold"/>
              </a:rPr>
              <a:t>Disclosur</a:t>
            </a:r>
            <a:r>
              <a:rPr lang="en-US" sz="4000" b="1">
                <a:solidFill>
                  <a:srgbClr val="1E3A8A"/>
                </a:solidFill>
                <a:latin typeface="Segoe UI Semibold"/>
                <a:cs typeface="Segoe UI Semibold"/>
              </a:rPr>
              <a:t>e</a:t>
            </a:r>
          </a:p>
          <a:p>
            <a:pPr marL="29219"/>
            <a:r>
              <a:rPr lang="en-US" sz="4000">
                <a:latin typeface="Segoe UI Semibold"/>
                <a:cs typeface="Segoe UI Semibold"/>
              </a:rPr>
              <a:t>Use of Artificial Intelligence in Program Content</a:t>
            </a:r>
          </a:p>
          <a:p>
            <a:pPr marL="29219"/>
            <a:endParaRPr lang="en-US" sz="2400" b="1">
              <a:solidFill>
                <a:srgbClr val="1E3A8A"/>
              </a:solidFill>
              <a:cs typeface="Segoe UI Semibold"/>
            </a:endParaRPr>
          </a:p>
        </p:txBody>
      </p:sp>
    </p:spTree>
    <p:extLst>
      <p:ext uri="{BB962C8B-B14F-4D97-AF65-F5344CB8AC3E}">
        <p14:creationId xmlns:p14="http://schemas.microsoft.com/office/powerpoint/2010/main" val="33376240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563E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E639B24FE83CC45999E3CCE50A9F121" ma:contentTypeVersion="10" ma:contentTypeDescription="Create a new document." ma:contentTypeScope="" ma:versionID="62e4e9569096581753d2accf16c8b6f9">
  <xsd:schema xmlns:xsd="http://www.w3.org/2001/XMLSchema" xmlns:xs="http://www.w3.org/2001/XMLSchema" xmlns:p="http://schemas.microsoft.com/office/2006/metadata/properties" xmlns:ns2="9ac06ada-8d6e-4914-945f-e95d4b46a4b1" xmlns:ns3="c77b690d-8381-4992-a8e2-c660be2e357c" targetNamespace="http://schemas.microsoft.com/office/2006/metadata/properties" ma:root="true" ma:fieldsID="754867b92ce54f21396f26f310c9c12a" ns2:_="" ns3:_="">
    <xsd:import namespace="9ac06ada-8d6e-4914-945f-e95d4b46a4b1"/>
    <xsd:import namespace="c77b690d-8381-4992-a8e2-c660be2e357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c06ada-8d6e-4914-945f-e95d4b46a4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e164b29-4069-4387-b6aa-f01f2a1f4743"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77b690d-8381-4992-a8e2-c660be2e357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3376c61-e7ed-40ab-befd-066d5f419a32}" ma:internalName="TaxCatchAll" ma:showField="CatchAllData" ma:web="c77b690d-8381-4992-a8e2-c660be2e35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77b690d-8381-4992-a8e2-c660be2e357c" xsi:nil="true"/>
    <lcf76f155ced4ddcb4097134ff3c332f xmlns="9ac06ada-8d6e-4914-945f-e95d4b46a4b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544E053-7085-47D2-9C98-0D412F47FDDE}">
  <ds:schemaRefs>
    <ds:schemaRef ds:uri="http://schemas.microsoft.com/sharepoint/v3/contenttype/forms"/>
  </ds:schemaRefs>
</ds:datastoreItem>
</file>

<file path=customXml/itemProps2.xml><?xml version="1.0" encoding="utf-8"?>
<ds:datastoreItem xmlns:ds="http://schemas.openxmlformats.org/officeDocument/2006/customXml" ds:itemID="{A4807466-6DA7-4DC5-AA84-69D5D6F7C885}">
  <ds:schemaRefs>
    <ds:schemaRef ds:uri="9ac06ada-8d6e-4914-945f-e95d4b46a4b1"/>
    <ds:schemaRef ds:uri="c77b690d-8381-4992-a8e2-c660be2e357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4B22B3A-82F4-4CFD-8F7D-76C3996D6F25}">
  <ds:schemaRefs>
    <ds:schemaRef ds:uri="9ac06ada-8d6e-4914-945f-e95d4b46a4b1"/>
    <ds:schemaRef ds:uri="c77b690d-8381-4992-a8e2-c660be2e357c"/>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Custom</PresentationFormat>
  <Slides>2</Slides>
  <Notes>2</Notes>
  <HiddenSlides>0</HiddenSlide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Disclosure Slide Template</dc:title>
  <cp:revision>1</cp:revision>
  <dcterms:created xsi:type="dcterms:W3CDTF">2026-01-07T09:05:28Z</dcterms:created>
  <dcterms:modified xsi:type="dcterms:W3CDTF">2026-01-21T21:19:55Z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2026-01-07T00:00:00Z</vt:filetime>
  </property>
  <property fmtid="{D5CDD505-2E9C-101B-9397-08002B2CF9AE}" pid="3" name="LastSaved">
    <vt:filetime>2026-01-07T00:00:00Z</vt:filetime>
  </property>
  <property fmtid="{D5CDD505-2E9C-101B-9397-08002B2CF9AE}" pid="4" name="ContentTypeId">
    <vt:lpwstr>0x0101001E639B24FE83CC45999E3CCE50A9F121</vt:lpwstr>
  </property>
  <property fmtid="{D5CDD505-2E9C-101B-9397-08002B2CF9AE}" pid="5" name="MediaServiceImageTags">
    <vt:lpwstr/>
  </property>
</Properties>
</file>