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B0"/>
    <a:srgbClr val="002A5C"/>
    <a:srgbClr val="041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8"/>
    <p:restoredTop sz="80854"/>
  </p:normalViewPr>
  <p:slideViewPr>
    <p:cSldViewPr>
      <p:cViewPr varScale="1">
        <p:scale>
          <a:sx n="87" d="100"/>
          <a:sy n="87" d="100"/>
        </p:scale>
        <p:origin x="252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DED066B0-960B-46BA-9756-C9D030A5108F}" type="datetimeFigureOut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C8EEF095-98A1-4BD3-B7D3-3DE745826C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endParaRPr lang="en-CA" baseline="0" dirty="0"/>
          </a:p>
          <a:p>
            <a:r>
              <a:rPr lang="en-CA" baseline="0" dirty="0"/>
              <a:t>Where a program has received no external financial or in-kind support, indicate </a:t>
            </a:r>
            <a:r>
              <a:rPr lang="en-CA" b="1" baseline="0" dirty="0"/>
              <a:t>No External Support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endParaRPr lang="en-CA" baseline="0" dirty="0"/>
          </a:p>
          <a:p>
            <a:r>
              <a:rPr lang="en-CA" baseline="0" dirty="0"/>
              <a:t>Where a faculty/speaker has no relationships to disclose, indicate </a:t>
            </a:r>
            <a:r>
              <a:rPr lang="en-CA" b="1" baseline="0" dirty="0"/>
              <a:t>Not Applicable </a:t>
            </a:r>
            <a:r>
              <a:rPr lang="en-CA" baseline="0" dirty="0"/>
              <a:t>under relationships with Financial </a:t>
            </a:r>
            <a:r>
              <a:rPr lang="en-CA" baseline="0" dirty="0" err="1"/>
              <a:t>Sponosrs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When speaker/facilitator has no relationships that might pose a potential conflict of </a:t>
            </a:r>
            <a:r>
              <a:rPr lang="en-CA" baseline="0"/>
              <a:t>interest AND </a:t>
            </a:r>
            <a:r>
              <a:rPr lang="en-CA" baseline="0" dirty="0"/>
              <a:t>the program has been developed without external support, this slide may </a:t>
            </a:r>
            <a:r>
              <a:rPr lang="en-CA" baseline="0"/>
              <a:t>be omitted. 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DC32FE72-506E-4DA0-9E38-637D32FF20B8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8BA77217-F031-4904-8C4E-E5DC1C5D17C2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9A85C18D-D16B-44AC-B83B-437F871C9CAA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0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5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03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panose="020B0604020202020204" pitchFamily="34" charset="0"/>
              </a:defRPr>
            </a:lvl1pPr>
            <a:lvl2pPr>
              <a:defRPr sz="2400" b="0" i="0">
                <a:latin typeface="Arial" panose="020B0604020202020204" pitchFamily="34" charset="0"/>
              </a:defRPr>
            </a:lvl2pPr>
            <a:lvl3pPr>
              <a:defRPr sz="2000" b="0" i="0">
                <a:latin typeface="Arial" panose="020B0604020202020204" pitchFamily="34" charset="0"/>
              </a:defRPr>
            </a:lvl3pPr>
            <a:lvl4pPr>
              <a:defRPr sz="1800" b="0" i="0">
                <a:latin typeface="Arial" panose="020B0604020202020204" pitchFamily="34" charset="0"/>
              </a:defRPr>
            </a:lvl4pPr>
            <a:lvl5pPr>
              <a:defRPr sz="1800" b="0" i="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panose="020B0604020202020204" pitchFamily="34" charset="0"/>
              </a:defRPr>
            </a:lvl1pPr>
            <a:lvl2pPr>
              <a:defRPr sz="2400" b="0" i="0">
                <a:latin typeface="Arial" panose="020B0604020202020204" pitchFamily="34" charset="0"/>
              </a:defRPr>
            </a:lvl2pPr>
            <a:lvl3pPr>
              <a:defRPr sz="2000" b="0" i="0">
                <a:latin typeface="Arial" panose="020B0604020202020204" pitchFamily="34" charset="0"/>
              </a:defRPr>
            </a:lvl3pPr>
            <a:lvl4pPr>
              <a:defRPr sz="1800" b="0" i="0">
                <a:latin typeface="Arial" panose="020B0604020202020204" pitchFamily="34" charset="0"/>
              </a:defRPr>
            </a:lvl4pPr>
            <a:lvl5pPr>
              <a:defRPr sz="1800" b="0" i="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7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02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06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68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5C47BCF1-4FBD-4DC2-88F8-AB050C2573C9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34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02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3F9EE93-59DE-6E47-9DE1-43DF08574DFF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3BFBB29-00CD-D143-B748-E1756D8FDF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411C9BA4-3DB9-46DA-9A95-4AAD42759558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panose="020B0604020202020204" pitchFamily="34" charset="0"/>
              </a:defRPr>
            </a:lvl1pPr>
            <a:lvl2pPr>
              <a:defRPr sz="2400" b="0" i="0">
                <a:latin typeface="Arial" panose="020B0604020202020204" pitchFamily="34" charset="0"/>
              </a:defRPr>
            </a:lvl2pPr>
            <a:lvl3pPr>
              <a:defRPr sz="2000" b="0" i="0">
                <a:latin typeface="Arial" panose="020B0604020202020204" pitchFamily="34" charset="0"/>
              </a:defRPr>
            </a:lvl3pPr>
            <a:lvl4pPr>
              <a:defRPr sz="1800" b="0" i="0">
                <a:latin typeface="Arial" panose="020B0604020202020204" pitchFamily="34" charset="0"/>
              </a:defRPr>
            </a:lvl4pPr>
            <a:lvl5pPr>
              <a:defRPr sz="1800" b="0" i="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Arial" panose="020B0604020202020204" pitchFamily="34" charset="0"/>
              </a:defRPr>
            </a:lvl1pPr>
            <a:lvl2pPr>
              <a:defRPr sz="2400" b="0" i="0">
                <a:latin typeface="Arial" panose="020B0604020202020204" pitchFamily="34" charset="0"/>
              </a:defRPr>
            </a:lvl2pPr>
            <a:lvl3pPr>
              <a:defRPr sz="2000" b="0" i="0">
                <a:latin typeface="Arial" panose="020B0604020202020204" pitchFamily="34" charset="0"/>
              </a:defRPr>
            </a:lvl3pPr>
            <a:lvl4pPr>
              <a:defRPr sz="1800" b="0" i="0">
                <a:latin typeface="Arial" panose="020B0604020202020204" pitchFamily="34" charset="0"/>
              </a:defRPr>
            </a:lvl4pPr>
            <a:lvl5pPr>
              <a:defRPr sz="1800" b="0" i="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C860ED28-181B-432B-9DDE-DE9B68CDEA79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ED9367E1-DC8D-467A-91D6-15673B5863EE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1863EE60-5430-4580-AA48-D86E838638E8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C03A648A-42CD-4CCA-A826-8E1F45AEDF8F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A8C96EF0-6313-4F9B-88C9-44DCCF70B681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9216F903-4AC7-41E3-ADAF-439350735902}" type="datetime1">
              <a:rPr lang="en-CA" smtClean="0"/>
              <a:pPr/>
              <a:t>2021-01-22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B3656766-25E9-4760-AFD9-6098DCBCEE6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2061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2B1DAC6-F122-7443-81E4-2A6401318D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084438" cy="64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Narrow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Narrow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2"/>
            <a:ext cx="9144000" cy="731837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126161"/>
            <a:ext cx="9144000" cy="50899"/>
          </a:xfrm>
          <a:prstGeom prst="rect">
            <a:avLst/>
          </a:prstGeom>
          <a:solidFill>
            <a:srgbClr val="006D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C9B07C9-BF38-A64F-998F-37AF092064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09022"/>
            <a:ext cx="2952328" cy="8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 of Program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BB0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8151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" y="771136"/>
            <a:ext cx="9144000" cy="685800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rgbClr val="002A5C"/>
                </a:solidFill>
              </a:rPr>
              <a:t>Disclosure of Financial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6" y="1456936"/>
            <a:ext cx="8229587" cy="4564352"/>
          </a:xfrm>
        </p:spPr>
        <p:txBody>
          <a:bodyPr>
            <a:noAutofit/>
          </a:bodyPr>
          <a:lstStyle/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002A5C"/>
                </a:solidFill>
              </a:rPr>
              <a:t>This program has received financial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002A5C"/>
                </a:solidFill>
              </a:rPr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dirty="0"/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002A5C"/>
                </a:solidFill>
              </a:rPr>
              <a:t>This program has received in-kind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002A5C"/>
                </a:solidFill>
              </a:rPr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logistical support].</a:t>
            </a:r>
            <a:endParaRPr lang="en-CA" sz="2000" u="sng" dirty="0"/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002A5C"/>
                </a:solidFill>
              </a:rPr>
              <a:t>Potential for conflict(s) of interest: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[Speaker/Faculty name] </a:t>
            </a:r>
            <a:r>
              <a:rPr lang="en-CA" sz="2000" dirty="0">
                <a:solidFill>
                  <a:srgbClr val="002A5C"/>
                </a:solidFill>
                <a:latin typeface="Arial" panose="020B0604020202020204" pitchFamily="34" charset="0"/>
              </a:rPr>
              <a:t>has received 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[payment/funding, etc.] </a:t>
            </a:r>
            <a:r>
              <a:rPr lang="en-CA" sz="2000" dirty="0">
                <a:solidFill>
                  <a:srgbClr val="002A5C"/>
                </a:solidFill>
                <a:latin typeface="Arial" panose="020B0604020202020204" pitchFamily="34" charset="0"/>
              </a:rPr>
              <a:t>from</a:t>
            </a:r>
            <a:r>
              <a:rPr lang="en-CA" sz="2000" dirty="0">
                <a:latin typeface="Arial" panose="020B0604020202020204" pitchFamily="34" charset="0"/>
              </a:rPr>
              <a:t> 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[organization supporting this program </a:t>
            </a:r>
            <a:r>
              <a:rPr lang="en-CA" sz="2000" u="sng" dirty="0">
                <a:solidFill>
                  <a:srgbClr val="FF0000"/>
                </a:solidFill>
                <a:latin typeface="Arial" panose="020B0604020202020204" pitchFamily="34" charset="0"/>
              </a:rPr>
              <a:t>AND/OR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 organization whose product(s) are being discussed in this program].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[Supporting organization name] [developed/licenses/distributes/benefits from the sale of, etc.] </a:t>
            </a:r>
            <a:r>
              <a:rPr lang="en-CA" sz="2000" dirty="0">
                <a:solidFill>
                  <a:srgbClr val="002A5C"/>
                </a:solidFill>
                <a:latin typeface="Arial" panose="020B0604020202020204" pitchFamily="34" charset="0"/>
              </a:rPr>
              <a:t>a product that will be discussed in this program: 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[insert generic and brand name here]</a:t>
            </a:r>
            <a:r>
              <a:rPr lang="en-CA" sz="2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012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CFPC COI Templates: Slide 1</a:t>
            </a: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9208"/>
            <a:ext cx="9144000" cy="685800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rgbClr val="002A5C"/>
                </a:solidFill>
              </a:rPr>
              <a:t>Faculty/Presenter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593304"/>
            <a:ext cx="8229600" cy="4572000"/>
          </a:xfrm>
        </p:spPr>
        <p:txBody>
          <a:bodyPr>
            <a:noAutofit/>
          </a:bodyPr>
          <a:lstStyle/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002A5C"/>
                </a:solidFill>
              </a:rPr>
              <a:t>Faculty: </a:t>
            </a:r>
            <a:r>
              <a:rPr lang="en-CA" sz="2000" dirty="0">
                <a:solidFill>
                  <a:srgbClr val="FF0000"/>
                </a:solidFill>
              </a:rPr>
              <a:t>[Speaker’s name]</a:t>
            </a:r>
            <a:endParaRPr lang="en-CA" sz="2000" dirty="0"/>
          </a:p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002A5C"/>
                </a:solidFill>
              </a:rPr>
              <a:t>Relationships with financial sponsors: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Grants/Research Support: [</a:t>
            </a:r>
            <a:r>
              <a:rPr lang="en-CA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PharmaCorp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 ABC]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Speakers Bureau/Honoraria: [XYZ Biopharmaceuticals Ltd.]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Consulting Fees: </a:t>
            </a:r>
            <a:r>
              <a:rPr lang="en-CA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MedX</a:t>
            </a: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 Group Inc.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Patents: [Widget ABC]</a:t>
            </a:r>
          </a:p>
          <a:p>
            <a:pPr marL="688975" lvl="1" indent="-231775" algn="l">
              <a:spcBef>
                <a:spcPts val="600"/>
              </a:spcBef>
              <a:buClr>
                <a:srgbClr val="008BB0"/>
              </a:buClr>
              <a:buFont typeface="Lucida Grande"/>
              <a:buChar char="-"/>
            </a:pPr>
            <a:r>
              <a:rPr lang="en-CA" sz="2000" dirty="0">
                <a:solidFill>
                  <a:srgbClr val="FF0000"/>
                </a:solidFill>
                <a:latin typeface="Arial" panose="020B0604020202020204" pitchFamily="34" charset="0"/>
              </a:rPr>
              <a:t>Other: [Employee of XXY Hospital Group]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012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rgbClr val="7F7F7F"/>
                </a:solidFill>
                <a:latin typeface="Arial" panose="020B0604020202020204" pitchFamily="34" charset="0"/>
              </a:rPr>
              <a:t>CFPC COI Templates: Slide 2</a:t>
            </a:r>
          </a:p>
        </p:txBody>
      </p:sp>
    </p:spTree>
    <p:extLst>
      <p:ext uri="{BB962C8B-B14F-4D97-AF65-F5344CB8AC3E}">
        <p14:creationId xmlns:p14="http://schemas.microsoft.com/office/powerpoint/2010/main" val="252050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09328"/>
            <a:ext cx="8229600" cy="4572000"/>
          </a:xfrm>
        </p:spPr>
        <p:txBody>
          <a:bodyPr>
            <a:normAutofit/>
          </a:bodyPr>
          <a:lstStyle/>
          <a:p>
            <a:pPr marL="230188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FF0000"/>
                </a:solidFill>
              </a:rPr>
              <a:t>[Explain how potential sources of bias identified in slides 1 and 2 have been mitigated by the scientific planning committee].</a:t>
            </a:r>
          </a:p>
          <a:p>
            <a:pPr marL="230188" lvl="0" indent="-230188" algn="l">
              <a:spcBef>
                <a:spcPts val="600"/>
              </a:spcBef>
              <a:buClr>
                <a:srgbClr val="008BB0"/>
              </a:buClr>
              <a:buFont typeface="Arial"/>
              <a:buChar char="•"/>
            </a:pPr>
            <a:r>
              <a:rPr lang="en-CA" sz="2000" dirty="0">
                <a:solidFill>
                  <a:srgbClr val="FF0000"/>
                </a:solidFill>
              </a:rPr>
              <a:t>Refer to “Quick Tips” document</a:t>
            </a:r>
          </a:p>
          <a:p>
            <a:pPr marL="0" indent="0">
              <a:spcBef>
                <a:spcPts val="600"/>
              </a:spcBef>
              <a:buNone/>
            </a:pPr>
            <a:endParaRPr lang="en-CA" sz="24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99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rgbClr val="7F7F7F"/>
                </a:solidFill>
                <a:latin typeface="Arial" panose="020B0604020202020204" pitchFamily="34" charset="0"/>
              </a:rPr>
              <a:t>CFPC COI Templates: Slide 3 – This slide may be omitted if there is no </a:t>
            </a:r>
            <a:br>
              <a:rPr lang="en-CA" sz="1600" dirty="0">
                <a:solidFill>
                  <a:srgbClr val="7F7F7F"/>
                </a:solidFill>
                <a:latin typeface="Arial" panose="020B0604020202020204" pitchFamily="34" charset="0"/>
              </a:rPr>
            </a:br>
            <a:r>
              <a:rPr lang="en-CA" sz="1600" dirty="0">
                <a:solidFill>
                  <a:srgbClr val="7F7F7F"/>
                </a:solidFill>
                <a:latin typeface="Arial" panose="020B0604020202020204" pitchFamily="34" charset="0"/>
              </a:rPr>
              <a:t>C) I declared in the previous 2 slides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45232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Narrow"/>
                <a:ea typeface="+mj-ea"/>
                <a:cs typeface="+mj-cs"/>
              </a:defRPr>
            </a:lvl1pPr>
          </a:lstStyle>
          <a:p>
            <a:r>
              <a:rPr lang="en-CA" sz="3600" b="1" dirty="0">
                <a:solidFill>
                  <a:srgbClr val="002A5C"/>
                </a:solidFill>
                <a:latin typeface="Arial" panose="020B0604020202020204" pitchFamily="34" charset="0"/>
              </a:rPr>
              <a:t>Mitigating Potential Bias</a:t>
            </a: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387</Words>
  <Application>Microsoft Macintosh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Lucida Grande</vt:lpstr>
      <vt:lpstr>Office Theme</vt:lpstr>
      <vt:lpstr>Custom Design</vt:lpstr>
      <vt:lpstr>Name of Program</vt:lpstr>
      <vt:lpstr>Disclosure of Financial Support</vt:lpstr>
      <vt:lpstr>Faculty/Presenter Disclosure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Mikahla Iuele</cp:lastModifiedBy>
  <cp:revision>27</cp:revision>
  <dcterms:created xsi:type="dcterms:W3CDTF">2011-10-19T14:22:10Z</dcterms:created>
  <dcterms:modified xsi:type="dcterms:W3CDTF">2021-01-22T21:38:30Z</dcterms:modified>
</cp:coreProperties>
</file>